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59" r:id="rId4"/>
    <p:sldId id="261" r:id="rId5"/>
    <p:sldId id="262" r:id="rId6"/>
    <p:sldId id="264" r:id="rId7"/>
    <p:sldId id="263" r:id="rId8"/>
    <p:sldId id="265" r:id="rId9"/>
    <p:sldId id="266" r:id="rId10"/>
    <p:sldId id="268" r:id="rId11"/>
    <p:sldId id="267" r:id="rId12"/>
    <p:sldId id="270" r:id="rId13"/>
    <p:sldId id="273" r:id="rId14"/>
    <p:sldId id="269" r:id="rId15"/>
    <p:sldId id="27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2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0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8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6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7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3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3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79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6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4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1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23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40B6-B88C-718D-9763-0701A2307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ru-RU" sz="4600" dirty="0">
                <a:solidFill>
                  <a:srgbClr val="FFFFFF"/>
                </a:solidFill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Тензорные процессоры (TPU)</a:t>
            </a:r>
            <a:endParaRPr lang="ru-RU" sz="46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8D957-56E3-479B-9F33-47881B2D0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rgbClr val="FFFFFF"/>
                </a:solidFill>
              </a:rPr>
              <a:t>Ястребов-Амирханов Алекси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P3232</a:t>
            </a:r>
            <a:endParaRPr lang="ru-RU" sz="1800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653EC9A-6AD3-7C96-3F80-B44C160BA4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24" r="59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9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534B3-D06E-8166-23B5-05F7AC32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67CDFC69-D6E2-F11A-1821-8861693D2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4" r="1" b="2081"/>
          <a:stretch/>
        </p:blipFill>
        <p:spPr bwMode="auto">
          <a:xfrm>
            <a:off x="-786212" y="-442452"/>
            <a:ext cx="12972527" cy="73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86C9E9-0D4B-6B43-65FD-2D00353F65B5}"/>
              </a:ext>
            </a:extLst>
          </p:cNvPr>
          <p:cNvSpPr txBox="1"/>
          <p:nvPr/>
        </p:nvSpPr>
        <p:spPr>
          <a:xfrm>
            <a:off x="7969185" y="2793003"/>
            <a:ext cx="3394753" cy="34878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200" dirty="0">
              <a:solidFill>
                <a:srgbClr val="FFFFFF"/>
              </a:solidFill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dirty="0">
                <a:solidFill>
                  <a:srgbClr val="FFFFFF"/>
                </a:solidFill>
                <a:effectLst/>
              </a:rPr>
              <a:t>TPU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можно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объединять</a:t>
            </a:r>
            <a:r>
              <a:rPr lang="en-US" sz="1600" dirty="0">
                <a:solidFill>
                  <a:srgbClr val="FFFFFF"/>
                </a:solidFill>
                <a:effectLst/>
              </a:rPr>
              <a:t> в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группы</a:t>
            </a:r>
            <a:r>
              <a:rPr lang="en-US" sz="1600" dirty="0">
                <a:solidFill>
                  <a:srgbClr val="FFFFFF"/>
                </a:solidFill>
                <a:effectLst/>
              </a:rPr>
              <a:t>,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называемые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b="1" dirty="0">
                <a:solidFill>
                  <a:srgbClr val="FFFFFF"/>
                </a:solidFill>
                <a:effectLst/>
              </a:rPr>
              <a:t>slices</a:t>
            </a:r>
            <a:r>
              <a:rPr lang="en-US" sz="1600" dirty="0">
                <a:solidFill>
                  <a:srgbClr val="FFFFFF"/>
                </a:solidFill>
                <a:effectLst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dirty="0" err="1">
                <a:solidFill>
                  <a:srgbClr val="FFFFFF"/>
                </a:solidFill>
                <a:effectLst/>
              </a:rPr>
              <a:t>Код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для</a:t>
            </a:r>
            <a:r>
              <a:rPr lang="en-US" sz="1600" dirty="0">
                <a:solidFill>
                  <a:srgbClr val="FFFFFF"/>
                </a:solidFill>
                <a:effectLst/>
              </a:rPr>
              <a:t> TPU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компилируется</a:t>
            </a:r>
            <a:r>
              <a:rPr lang="en-US" sz="1600" dirty="0">
                <a:solidFill>
                  <a:srgbClr val="FFFFFF"/>
                </a:solidFill>
                <a:effectLst/>
              </a:rPr>
              <a:t> с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помощью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b="1" dirty="0">
                <a:solidFill>
                  <a:srgbClr val="FFFFFF"/>
                </a:solidFill>
                <a:effectLst/>
              </a:rPr>
              <a:t>XLA (Accelerated Linear Algebra)</a:t>
            </a:r>
            <a:r>
              <a:rPr lang="en-US" sz="1600" dirty="0">
                <a:solidFill>
                  <a:srgbClr val="FFFFFF"/>
                </a:solidFill>
                <a:effectLst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dirty="0">
                <a:solidFill>
                  <a:srgbClr val="FFFFFF"/>
                </a:solidFill>
                <a:effectLst/>
              </a:rPr>
              <a:t>TPU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предоставляются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через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b="1" dirty="0">
                <a:solidFill>
                  <a:srgbClr val="FFFFFF"/>
                </a:solidFill>
                <a:effectLst/>
              </a:rPr>
              <a:t>TPU VM</a:t>
            </a:r>
            <a:r>
              <a:rPr lang="en-US" sz="1600" dirty="0">
                <a:solidFill>
                  <a:srgbClr val="FFFFFF"/>
                </a:solidFill>
                <a:effectLst/>
              </a:rPr>
              <a:t> —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виртуальные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машины</a:t>
            </a:r>
            <a:r>
              <a:rPr lang="en-US" sz="1600" dirty="0">
                <a:solidFill>
                  <a:srgbClr val="FFFFFF"/>
                </a:solidFill>
                <a:effectLst/>
              </a:rPr>
              <a:t>,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которые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напрямую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подключены</a:t>
            </a:r>
            <a:r>
              <a:rPr lang="en-US" sz="1600" dirty="0">
                <a:solidFill>
                  <a:srgbClr val="FFFFFF"/>
                </a:solidFill>
                <a:effectLst/>
              </a:rPr>
              <a:t> к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чипам</a:t>
            </a:r>
            <a:r>
              <a:rPr lang="en-US" sz="1600" dirty="0">
                <a:solidFill>
                  <a:srgbClr val="FFFFFF"/>
                </a:solidFill>
                <a:effectLst/>
              </a:rPr>
              <a:t> TPU.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800" dirty="0">
                <a:solidFill>
                  <a:srgbClr val="FFFFFF"/>
                </a:solidFill>
                <a:effectLst/>
              </a:rPr>
              <a:t> 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061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E3EAB-59C4-04A9-FCF2-67AE6D48F8D5}"/>
              </a:ext>
            </a:extLst>
          </p:cNvPr>
          <p:cNvSpPr txBox="1"/>
          <p:nvPr/>
        </p:nvSpPr>
        <p:spPr>
          <a:xfrm>
            <a:off x="8000656" y="1925073"/>
            <a:ext cx="309921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2800" b="1" dirty="0">
                <a:solidFill>
                  <a:srgbClr val="FFFFFF"/>
                </a:solidFill>
                <a:effectLst/>
              </a:rPr>
              <a:t>TPU VM</a:t>
            </a:r>
            <a:r>
              <a:rPr lang="en-US" sz="2800" b="1" dirty="0">
                <a:solidFill>
                  <a:srgbClr val="FFFFFF"/>
                </a:solidFill>
              </a:rPr>
              <a:t>, </a:t>
            </a:r>
            <a:r>
              <a:rPr lang="en-US" sz="2800" b="1" dirty="0">
                <a:solidFill>
                  <a:srgbClr val="FFFFFF"/>
                </a:solidFill>
                <a:effectLst/>
              </a:rPr>
              <a:t>slices</a:t>
            </a:r>
            <a:r>
              <a:rPr lang="en-US" sz="2800" b="1" dirty="0">
                <a:solidFill>
                  <a:srgbClr val="FFFFFF"/>
                </a:solidFill>
              </a:rPr>
              <a:t>, </a:t>
            </a:r>
            <a:r>
              <a:rPr lang="en-US" sz="2800" b="1" dirty="0" err="1">
                <a:solidFill>
                  <a:srgbClr val="FFFFFF"/>
                </a:solidFill>
                <a:effectLst/>
              </a:rPr>
              <a:t>компилятор</a:t>
            </a:r>
            <a:r>
              <a:rPr lang="en-US" sz="2800" b="1" dirty="0">
                <a:solidFill>
                  <a:srgbClr val="FFFFFF"/>
                </a:solidFill>
                <a:effectLst/>
              </a:rPr>
              <a:t> XLA</a:t>
            </a:r>
          </a:p>
        </p:txBody>
      </p:sp>
    </p:spTree>
    <p:extLst>
      <p:ext uri="{BB962C8B-B14F-4D97-AF65-F5344CB8AC3E}">
        <p14:creationId xmlns:p14="http://schemas.microsoft.com/office/powerpoint/2010/main" val="657773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FD9BE9-B527-3D27-EBE6-2A94A668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 descr="Изображение выглядит как снимок экрана, карта, схе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9AA07F8-65C1-F961-CEF5-7BA1C2303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r="-1" b="-1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D4889-11E7-BF53-4A79-DA174B09ABCB}"/>
              </a:ext>
            </a:extLst>
          </p:cNvPr>
          <p:cNvSpPr txBox="1"/>
          <p:nvPr/>
        </p:nvSpPr>
        <p:spPr>
          <a:xfrm>
            <a:off x="1097280" y="325549"/>
            <a:ext cx="10058400" cy="3663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TPU v3-v4</a:t>
            </a:r>
            <a:endParaRPr lang="en-US" sz="3600" spc="-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22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F70001-6BF7-64AE-39C0-10BAC6A44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3" name="Рисунок 2" descr="Google Cloud TPU V6e Trillium 2">
            <a:extLst>
              <a:ext uri="{FF2B5EF4-FFF2-40B4-BE49-F238E27FC236}">
                <a16:creationId xmlns:a16="http://schemas.microsoft.com/office/drawing/2014/main" id="{D9AC51D9-F8E4-83A9-EC1F-69C52E5B1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71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4788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69284-24A0-F5CB-E0A2-6D25CC9F9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F0D36-175E-03F6-2A71-522FDBF0147A}"/>
              </a:ext>
            </a:extLst>
          </p:cNvPr>
          <p:cNvSpPr txBox="1"/>
          <p:nvPr/>
        </p:nvSpPr>
        <p:spPr>
          <a:xfrm>
            <a:off x="8141110" y="639098"/>
            <a:ext cx="3401961" cy="349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i="0" spc="-5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Схема</a:t>
            </a:r>
            <a:r>
              <a:rPr lang="en-US" sz="3400" b="0" i="0" spc="-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400" b="0" i="0" spc="-5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представляет</a:t>
            </a:r>
            <a:r>
              <a:rPr lang="en-US" sz="3400" b="0" i="0" spc="-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400" b="0" i="0" spc="-5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собой</a:t>
            </a:r>
            <a:r>
              <a:rPr lang="en-US" sz="3400" b="0" i="0" spc="-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400" b="0" i="0" spc="-5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упрощенное</a:t>
            </a:r>
            <a:r>
              <a:rPr lang="en-US" sz="3400" b="0" i="0" spc="-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400" b="0" i="0" spc="-5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изображение</a:t>
            </a:r>
            <a:r>
              <a:rPr lang="en-US" sz="3400" b="0" i="0" spc="-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400" b="0" i="0" spc="-5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архитектуры</a:t>
            </a:r>
            <a:r>
              <a:rPr lang="en-US" sz="3400" b="0" i="0" spc="-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 TPU</a:t>
            </a:r>
            <a:endParaRPr lang="en-US" sz="34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F98597-C231-8721-1590-B067F65B2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241" y="205687"/>
            <a:ext cx="7880824" cy="59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 103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5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79476-39C2-DAAD-3469-C793B85C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E9E848CF-004E-DE53-DC48-6C29F5F43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6387"/>
              </p:ext>
            </p:extLst>
          </p:nvPr>
        </p:nvGraphicFramePr>
        <p:xfrm>
          <a:off x="788485" y="129730"/>
          <a:ext cx="10615030" cy="58307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87687463"/>
                    </a:ext>
                  </a:extLst>
                </a:gridCol>
                <a:gridCol w="2288950">
                  <a:extLst>
                    <a:ext uri="{9D8B030D-6E8A-4147-A177-3AD203B41FA5}">
                      <a16:colId xmlns:a16="http://schemas.microsoft.com/office/drawing/2014/main" val="4137895335"/>
                    </a:ext>
                  </a:extLst>
                </a:gridCol>
                <a:gridCol w="2288950">
                  <a:extLst>
                    <a:ext uri="{9D8B030D-6E8A-4147-A177-3AD203B41FA5}">
                      <a16:colId xmlns:a16="http://schemas.microsoft.com/office/drawing/2014/main" val="922905865"/>
                    </a:ext>
                  </a:extLst>
                </a:gridCol>
                <a:gridCol w="2288950">
                  <a:extLst>
                    <a:ext uri="{9D8B030D-6E8A-4147-A177-3AD203B41FA5}">
                      <a16:colId xmlns:a16="http://schemas.microsoft.com/office/drawing/2014/main" val="3056059805"/>
                    </a:ext>
                  </a:extLst>
                </a:gridCol>
                <a:gridCol w="2288950">
                  <a:extLst>
                    <a:ext uri="{9D8B030D-6E8A-4147-A177-3AD203B41FA5}">
                      <a16:colId xmlns:a16="http://schemas.microsoft.com/office/drawing/2014/main" val="657216687"/>
                    </a:ext>
                  </a:extLst>
                </a:gridCol>
              </a:tblGrid>
              <a:tr h="7736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Поколение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Пиковый объём вычислений на чип </a:t>
                      </a:r>
                      <a:r>
                        <a:rPr lang="en-US" dirty="0"/>
                        <a:t>(TFLOPS)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Ёмкость </a:t>
                      </a:r>
                      <a:r>
                        <a:rPr lang="en-US" dirty="0"/>
                        <a:t>HBM </a:t>
                      </a:r>
                      <a:r>
                        <a:rPr lang="ru-RU" dirty="0"/>
                        <a:t>на чип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Пропускная способность </a:t>
                      </a:r>
                      <a:r>
                        <a:rPr lang="en-US" dirty="0"/>
                        <a:t>HBM (GB/s)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Пропускная способность </a:t>
                      </a:r>
                      <a:r>
                        <a:rPr lang="ru-RU" dirty="0" err="1"/>
                        <a:t>межчипового</a:t>
                      </a:r>
                      <a:r>
                        <a:rPr lang="ru-RU" dirty="0"/>
                        <a:t> соединения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330640"/>
                  </a:ext>
                </a:extLst>
              </a:tr>
              <a:tr h="773666"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23 </a:t>
                      </a:r>
                      <a:r>
                        <a:rPr lang="en-US" dirty="0"/>
                        <a:t>TOPS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разглашается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139616"/>
                  </a:ext>
                </a:extLst>
              </a:tr>
              <a:tr h="773666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 TFLOPS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разглашается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450093"/>
                  </a:ext>
                </a:extLst>
              </a:tr>
              <a:tr h="773666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 TFLOPS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разглашается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859226"/>
                  </a:ext>
                </a:extLst>
              </a:tr>
              <a:tr h="773666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275 TFLOPS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GB/s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68439"/>
                  </a:ext>
                </a:extLst>
              </a:tr>
              <a:tr h="773666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ru-RU" dirty="0"/>
                        <a:t>5</a:t>
                      </a:r>
                      <a:r>
                        <a:rPr lang="en-US" dirty="0"/>
                        <a:t>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459 TFLOPS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1640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 Gbps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15033"/>
                  </a:ext>
                </a:extLst>
              </a:tr>
              <a:tr h="773666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ru-RU" dirty="0"/>
                        <a:t>6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(Trillium)</a:t>
                      </a:r>
                      <a:endParaRPr lang="ru-RU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918 TFLOPS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2765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4800 </a:t>
                      </a:r>
                      <a:r>
                        <a:rPr lang="en-US" dirty="0"/>
                        <a:t>Gbps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242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368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906D2-0BF3-FF12-0EE8-3BC8A0AA6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08E10-747E-2341-79C4-CB520FB3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687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4C711-8166-1C28-28D9-2D92DEE92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Спасибо за внимание!</a:t>
            </a:r>
            <a:endParaRPr lang="ru-RU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1A8E5-B7EE-CB7D-09A0-7938F6D3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439862"/>
            <a:ext cx="3448259" cy="1666501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Тензорные процессоры (</a:t>
            </a:r>
            <a:r>
              <a:rPr lang="ru-RU" sz="3200" dirty="0" err="1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Tensor</a:t>
            </a:r>
            <a:r>
              <a:rPr lang="ru-RU" sz="32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Processing </a:t>
            </a:r>
            <a:r>
              <a:rPr lang="ru-RU" sz="3200" dirty="0" err="1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Units</a:t>
            </a:r>
            <a:r>
              <a:rPr lang="ru-RU" sz="3200" dirty="0">
                <a:solidFill>
                  <a:srgbClr val="FFFFFF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ru-RU" sz="32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70ECE1E-2C0B-E966-FA87-8D1EE6BC3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412123"/>
          </a:xfrm>
        </p:spPr>
        <p:txBody>
          <a:bodyPr>
            <a:normAutofit fontScale="85000" lnSpcReduction="10000"/>
          </a:bodyPr>
          <a:lstStyle/>
          <a:p>
            <a:r>
              <a:rPr lang="ru-RU" sz="19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TPU) — это специализированные чипы, разработанные Google для ускорения задач машинного обучения. </a:t>
            </a:r>
            <a:br>
              <a:rPr lang="en-US" sz="19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ru-RU" sz="19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 отличие от универсальных центральных процессоров (CPU) или графических процессоров (GPU), TPU оптимизированы для обработки больших объемов данных и выполнения операций, характерных для нейронных сетей.</a:t>
            </a:r>
            <a:br>
              <a:rPr lang="ru-RU" sz="1800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961FA2-344B-7F93-DECE-3D946C58A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5"/>
          <a:stretch/>
        </p:blipFill>
        <p:spPr bwMode="auto">
          <a:xfrm>
            <a:off x="4198423" y="204594"/>
            <a:ext cx="9017821" cy="628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736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 descr="Изображение выглядит как снимок экрана, текст, дизайн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0F54E25-A955-B3A7-B20F-23F7550F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87" y="604428"/>
            <a:ext cx="10655879" cy="355766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03FA8B-93E4-7D96-F392-479CD50ADF24}"/>
              </a:ext>
            </a:extLst>
          </p:cNvPr>
          <p:cNvSpPr txBox="1"/>
          <p:nvPr/>
        </p:nvSpPr>
        <p:spPr>
          <a:xfrm>
            <a:off x="8369809" y="5375998"/>
            <a:ext cx="38221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CPU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DE200F-28FB-83AB-BD60-EBE30ABF5BC5}"/>
              </a:ext>
            </a:extLst>
          </p:cNvPr>
          <p:cNvSpPr txBox="1"/>
          <p:nvPr/>
        </p:nvSpPr>
        <p:spPr>
          <a:xfrm>
            <a:off x="600997" y="5023511"/>
            <a:ext cx="7524635" cy="1605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Последовательной обработки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ограниченная способность к параллелизму не отвечает требованиям ГО.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Задержек памяти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частые обращения к памяти замедляют вычисления.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Низкой энергоэффективности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высокое потребление энергии делает его непрактичным для масштабных задач.</a:t>
            </a:r>
          </a:p>
        </p:txBody>
      </p:sp>
    </p:spTree>
    <p:extLst>
      <p:ext uri="{BB962C8B-B14F-4D97-AF65-F5344CB8AC3E}">
        <p14:creationId xmlns:p14="http://schemas.microsoft.com/office/powerpoint/2010/main" val="3334302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45ADD4-149A-8DB8-CB6B-A03CB693748F}"/>
              </a:ext>
            </a:extLst>
          </p:cNvPr>
          <p:cNvSpPr txBox="1"/>
          <p:nvPr/>
        </p:nvSpPr>
        <p:spPr>
          <a:xfrm>
            <a:off x="8369809" y="5375998"/>
            <a:ext cx="38221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GPU</a:t>
            </a:r>
            <a:endParaRPr lang="ru-RU" sz="2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8B1DDE-4D87-0A3A-58EC-348990645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58" y="75502"/>
            <a:ext cx="10195971" cy="427150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28D5FF-AE56-0852-14EA-2F9784ED0E8D}"/>
              </a:ext>
            </a:extLst>
          </p:cNvPr>
          <p:cNvSpPr txBox="1"/>
          <p:nvPr/>
        </p:nvSpPr>
        <p:spPr>
          <a:xfrm>
            <a:off x="600997" y="5023511"/>
            <a:ext cx="7524635" cy="1605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Универсальность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GPU остаются процессорами общего назначения, поддерживающими широкий спектр задач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Задержки памяти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Как и CPU, GPU полагается на внешнюю память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Энергопотребление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ru-RU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Современные 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GPU, такие как NVIDIA H100, могут потреблять до 700 Вт, </a:t>
            </a:r>
          </a:p>
        </p:txBody>
      </p:sp>
    </p:spTree>
    <p:extLst>
      <p:ext uri="{BB962C8B-B14F-4D97-AF65-F5344CB8AC3E}">
        <p14:creationId xmlns:p14="http://schemas.microsoft.com/office/powerpoint/2010/main" val="3082291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808FA8-354B-3738-9352-5787FA7F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Изображение выглядит как снимок экрана, текст, прямоугольный, Прямоугольн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B3217F3-E8A1-B7A2-8748-8A04CB77A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24" y="-54841"/>
            <a:ext cx="10467117" cy="44019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96F86-1CB1-CB56-6395-F4D396F2BC80}"/>
              </a:ext>
            </a:extLst>
          </p:cNvPr>
          <p:cNvSpPr txBox="1"/>
          <p:nvPr/>
        </p:nvSpPr>
        <p:spPr>
          <a:xfrm>
            <a:off x="8369809" y="5375998"/>
            <a:ext cx="38221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TPU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568E5-29AF-FEA3-58DA-8347770266BC}"/>
              </a:ext>
            </a:extLst>
          </p:cNvPr>
          <p:cNvSpPr txBox="1"/>
          <p:nvPr/>
        </p:nvSpPr>
        <p:spPr>
          <a:xfrm>
            <a:off x="862423" y="4474741"/>
            <a:ext cx="1068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</a:t>
            </a: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Систолический массив — это сеть процессорных элементов, которые работают как конвейер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9E3A5-E550-7409-212A-99DA5FCF4D9D}"/>
              </a:ext>
            </a:extLst>
          </p:cNvPr>
          <p:cNvSpPr txBox="1"/>
          <p:nvPr/>
        </p:nvSpPr>
        <p:spPr>
          <a:xfrm>
            <a:off x="600997" y="5023511"/>
            <a:ext cx="7524635" cy="1605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Скорость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Параллельная обработка делает </a:t>
            </a:r>
            <a:r>
              <a:rPr lang="ru-RU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TPUs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быстрее CPU и даже GPU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Эффективность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Меньше обращений к памяти и оптимизированная архитектура снижают энергопотребление.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Масштабируемость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ru-RU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TPUs</a:t>
            </a:r>
            <a:r>
              <a:rPr lang="ru-RU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можно объединять в "поды" — суперкомпьютеры для самых крупных моделей.</a:t>
            </a:r>
          </a:p>
        </p:txBody>
      </p:sp>
    </p:spTree>
    <p:extLst>
      <p:ext uri="{BB962C8B-B14F-4D97-AF65-F5344CB8AC3E}">
        <p14:creationId xmlns:p14="http://schemas.microsoft.com/office/powerpoint/2010/main" val="2537629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31859-30ED-1E4E-F122-97475F837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FC9E60-18A3-7603-4E4A-5E877EE5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24" y="451016"/>
            <a:ext cx="11780152" cy="49540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33EBD-FF18-6608-6921-350D70676CB3}"/>
              </a:ext>
            </a:extLst>
          </p:cNvPr>
          <p:cNvSpPr txBox="1"/>
          <p:nvPr/>
        </p:nvSpPr>
        <p:spPr>
          <a:xfrm>
            <a:off x="205924" y="5575987"/>
            <a:ext cx="11780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TPU минимизируют доступ к памяти, что является узким местом для многих процессоров. В систолическом массиве данные "протекают" через процессорные элементы, и промежуточные результаты передаются напрямую от одного элемента к другому, без постоянной записи и чтения из памяти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9959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00585-DD82-1B1F-A3BA-CD5597A32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4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6045450-A309-69EF-29F9-7723D92D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8" r="1" b="8797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Rectangle 104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4" name="Straight Connector 104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C8B081-C92F-B558-CA72-FDF45766D505}"/>
              </a:ext>
            </a:extLst>
          </p:cNvPr>
          <p:cNvSpPr txBox="1"/>
          <p:nvPr/>
        </p:nvSpPr>
        <p:spPr>
          <a:xfrm>
            <a:off x="948648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TPU —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это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не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просто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один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чип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, а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целая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система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спроектированная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для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ускорения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вычислений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в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машинном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обучении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Каждая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версия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TPU (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например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, v2, v3, v4, v6e)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имеет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свою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архитектуру</a:t>
            </a:r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55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526B4-C1E6-C299-CB5B-DB73060B987B}"/>
              </a:ext>
            </a:extLst>
          </p:cNvPr>
          <p:cNvSpPr txBox="1"/>
          <p:nvPr/>
        </p:nvSpPr>
        <p:spPr>
          <a:xfrm>
            <a:off x="815913" y="1385073"/>
            <a:ext cx="382219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FFFFFF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Архитектура </a:t>
            </a:r>
            <a:r>
              <a:rPr lang="en-US" sz="4400" dirty="0">
                <a:solidFill>
                  <a:srgbClr val="FFFFFF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TPU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57392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DCB939-961B-8198-1BE4-650996B61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Процессор">
            <a:extLst>
              <a:ext uri="{FF2B5EF4-FFF2-40B4-BE49-F238E27FC236}">
                <a16:creationId xmlns:a16="http://schemas.microsoft.com/office/drawing/2014/main" id="{B9F9B950-1438-6608-FDD3-3367ADF85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A3F1D-ED45-92D0-5ECF-0E22C0E0CB91}"/>
              </a:ext>
            </a:extLst>
          </p:cNvPr>
          <p:cNvSpPr txBox="1"/>
          <p:nvPr/>
        </p:nvSpPr>
        <p:spPr>
          <a:xfrm>
            <a:off x="4706460" y="2108201"/>
            <a:ext cx="638826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lvl="0" indent="-28575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Чип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TPU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физический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процессор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который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содержит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вычислительные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ядра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0"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lvl="0" indent="-28575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TensorCores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ядра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внутри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чипа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отвечающие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за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основные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вычисления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0"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lvl="0" indent="-28575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Матричные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умножители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(MXU)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специализированные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блоки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для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матричных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операций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88ED4-D2CC-313C-185E-D4BBFF2295C7}"/>
              </a:ext>
            </a:extLst>
          </p:cNvPr>
          <p:cNvSpPr txBox="1"/>
          <p:nvPr/>
        </p:nvSpPr>
        <p:spPr>
          <a:xfrm>
            <a:off x="1031509" y="496234"/>
            <a:ext cx="98591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Calibri" panose="020F0502020204030204" pitchFamily="34" charset="0"/>
            </a:pP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Чип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TPU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TensorCores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Матричные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умножители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(MXU)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209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CEDDE-9228-F74B-CDE0-BCD4AC202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3E303D1-ACEA-DC08-A8B9-0D79C329E57F}"/>
              </a:ext>
            </a:extLst>
          </p:cNvPr>
          <p:cNvSpPr txBox="1"/>
          <p:nvPr/>
        </p:nvSpPr>
        <p:spPr>
          <a:xfrm>
            <a:off x="643467" y="2546224"/>
            <a:ext cx="3448259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buFont typeface="Calibri" panose="020F0502020204030204" pitchFamily="34" charset="0"/>
            </a:pPr>
            <a:endParaRPr lang="en-US" sz="1600" b="1" dirty="0">
              <a:solidFill>
                <a:srgbClr val="FFFFFF"/>
              </a:solidFill>
              <a:effectLst/>
            </a:endParaRPr>
          </a:p>
          <a:p>
            <a:pPr marL="285750" lvl="0" indent="-28575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 err="1">
                <a:solidFill>
                  <a:srgbClr val="FFFFFF"/>
                </a:solidFill>
                <a:effectLst/>
              </a:rPr>
              <a:t>Высокая</a:t>
            </a:r>
            <a:r>
              <a:rPr lang="en-US" sz="1600" b="1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ffectLst/>
              </a:rPr>
              <a:t>пропускная</a:t>
            </a:r>
            <a:r>
              <a:rPr lang="en-US" sz="1600" b="1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ffectLst/>
              </a:rPr>
              <a:t>способность</a:t>
            </a:r>
            <a:r>
              <a:rPr lang="en-US" sz="1600" dirty="0">
                <a:solidFill>
                  <a:srgbClr val="FFFFFF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Например</a:t>
            </a:r>
            <a:r>
              <a:rPr lang="en-US" sz="1600" dirty="0">
                <a:solidFill>
                  <a:srgbClr val="FFFFFF"/>
                </a:solidFill>
                <a:effectLst/>
              </a:rPr>
              <a:t>, в TPU v4 HBM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обеспечивает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до</a:t>
            </a:r>
            <a:r>
              <a:rPr lang="en-US" sz="1600" dirty="0">
                <a:solidFill>
                  <a:srgbClr val="FFFFFF"/>
                </a:solidFill>
                <a:effectLst/>
              </a:rPr>
              <a:t> 1.</a:t>
            </a:r>
            <a:r>
              <a:rPr lang="ru-RU" sz="1600" dirty="0">
                <a:solidFill>
                  <a:srgbClr val="FFFFFF"/>
                </a:solidFill>
                <a:effectLst/>
              </a:rPr>
              <a:t>5</a:t>
            </a:r>
            <a:r>
              <a:rPr lang="en-US" sz="1600" dirty="0">
                <a:solidFill>
                  <a:srgbClr val="FFFFFF"/>
                </a:solidFill>
                <a:effectLst/>
              </a:rPr>
              <a:t> ТБ/с,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что</a:t>
            </a:r>
            <a:r>
              <a:rPr lang="en-US" sz="1600" dirty="0">
                <a:solidFill>
                  <a:srgbClr val="FFFFFF"/>
                </a:solidFill>
                <a:effectLst/>
              </a:rPr>
              <a:t> в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десятки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раз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больше</a:t>
            </a:r>
            <a:r>
              <a:rPr lang="en-US" sz="1600" dirty="0">
                <a:solidFill>
                  <a:srgbClr val="FFFFFF"/>
                </a:solidFill>
                <a:effectLst/>
              </a:rPr>
              <a:t>,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чем</a:t>
            </a:r>
            <a:r>
              <a:rPr lang="en-US" sz="1600" dirty="0">
                <a:solidFill>
                  <a:srgbClr val="FFFFFF"/>
                </a:solidFill>
                <a:effectLst/>
              </a:rPr>
              <a:t> у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обычной</a:t>
            </a:r>
            <a:r>
              <a:rPr lang="en-US" sz="1600" dirty="0">
                <a:solidFill>
                  <a:srgbClr val="FFFFFF"/>
                </a:solidFill>
                <a:effectLst/>
              </a:rPr>
              <a:t> DDR-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памяти</a:t>
            </a:r>
            <a:r>
              <a:rPr lang="en-US" sz="1600" dirty="0">
                <a:solidFill>
                  <a:srgbClr val="FFFFFF"/>
                </a:solidFill>
                <a:effectLst/>
              </a:rPr>
              <a:t>.</a:t>
            </a:r>
          </a:p>
          <a:p>
            <a:pPr marL="285750" lvl="0" indent="-28575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 err="1">
                <a:solidFill>
                  <a:srgbClr val="FFFFFF"/>
                </a:solidFill>
                <a:effectLst/>
              </a:rPr>
              <a:t>Компактность</a:t>
            </a:r>
            <a:r>
              <a:rPr lang="en-US" sz="1600" dirty="0">
                <a:solidFill>
                  <a:srgbClr val="FFFFFF"/>
                </a:solidFill>
                <a:effectLst/>
              </a:rPr>
              <a:t>: HBM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физически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размещается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рядом</a:t>
            </a:r>
            <a:r>
              <a:rPr lang="en-US" sz="1600" dirty="0">
                <a:solidFill>
                  <a:srgbClr val="FFFFFF"/>
                </a:solidFill>
                <a:effectLst/>
              </a:rPr>
              <a:t> с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чипом</a:t>
            </a:r>
            <a:r>
              <a:rPr lang="en-US" sz="1600" dirty="0">
                <a:solidFill>
                  <a:srgbClr val="FFFFFF"/>
                </a:solidFill>
                <a:effectLst/>
              </a:rPr>
              <a:t> (</a:t>
            </a:r>
            <a:endParaRPr lang="ru-RU" sz="1600" dirty="0">
              <a:solidFill>
                <a:srgbClr val="FFFFFF"/>
              </a:solidFill>
              <a:effectLst/>
            </a:endParaRPr>
          </a:p>
          <a:p>
            <a:pPr marL="285750" lvl="0" indent="-28575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 err="1">
                <a:solidFill>
                  <a:srgbClr val="FFFFFF"/>
                </a:solidFill>
                <a:effectLst/>
              </a:rPr>
              <a:t>Большой</a:t>
            </a:r>
            <a:r>
              <a:rPr lang="en-US" sz="1600" b="1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ffectLst/>
              </a:rPr>
              <a:t>объем</a:t>
            </a:r>
            <a:r>
              <a:rPr lang="en-US" sz="1600" dirty="0">
                <a:solidFill>
                  <a:srgbClr val="FFFFFF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Позволяет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хранить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крупные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модели</a:t>
            </a:r>
            <a:r>
              <a:rPr lang="en-US" sz="1600" dirty="0">
                <a:solidFill>
                  <a:srgbClr val="FFFFFF"/>
                </a:solidFill>
                <a:effectLst/>
              </a:rPr>
              <a:t> и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данные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для</a:t>
            </a:r>
            <a:r>
              <a:rPr lang="en-US" sz="1600" dirty="0">
                <a:solidFill>
                  <a:srgbClr val="FFFFFF"/>
                </a:solidFill>
                <a:effectLst/>
              </a:rPr>
              <a:t> 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обработки</a:t>
            </a:r>
            <a:r>
              <a:rPr lang="en-US" sz="1600" dirty="0">
                <a:solidFill>
                  <a:srgbClr val="FFFFFF"/>
                </a:solidFill>
                <a:effectLst/>
              </a:rPr>
              <a:t>.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1841E4-E957-F980-FF6B-C8E40A63C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7" r="17248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D81471-EC77-3A0C-DABB-F6F37FCCB5B6}"/>
              </a:ext>
            </a:extLst>
          </p:cNvPr>
          <p:cNvSpPr txBox="1"/>
          <p:nvPr/>
        </p:nvSpPr>
        <p:spPr>
          <a:xfrm>
            <a:off x="723686" y="211283"/>
            <a:ext cx="46528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HBM (High Bandwidth Memory)</a:t>
            </a:r>
            <a:endParaRPr lang="ru-RU" sz="4400" dirty="0">
              <a:solidFill>
                <a:srgbClr val="FFFFFF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15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513</Words>
  <Application>Microsoft Office PowerPoint</Application>
  <PresentationFormat>Широкоэкранный</PresentationFormat>
  <Paragraphs>76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Aptos</vt:lpstr>
      <vt:lpstr>Arial</vt:lpstr>
      <vt:lpstr>Arial Nova</vt:lpstr>
      <vt:lpstr>Arial Nova Light</vt:lpstr>
      <vt:lpstr>Calibri</vt:lpstr>
      <vt:lpstr>Symbol</vt:lpstr>
      <vt:lpstr>RetrospectVTI</vt:lpstr>
      <vt:lpstr>Тензорные процессоры (TPU)</vt:lpstr>
      <vt:lpstr>Тензорные процессоры (Tensor Processing Units)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 Ястребов</dc:creator>
  <cp:lastModifiedBy>Алекс Ястребов</cp:lastModifiedBy>
  <cp:revision>4</cp:revision>
  <dcterms:created xsi:type="dcterms:W3CDTF">2025-04-22T19:39:40Z</dcterms:created>
  <dcterms:modified xsi:type="dcterms:W3CDTF">2025-04-23T15:33:42Z</dcterms:modified>
</cp:coreProperties>
</file>